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21"/>
  </p:notesMasterIdLst>
  <p:handoutMasterIdLst>
    <p:handoutMasterId r:id="rId22"/>
  </p:handoutMasterIdLst>
  <p:sldIdLst>
    <p:sldId id="256" r:id="rId2"/>
    <p:sldId id="270" r:id="rId3"/>
    <p:sldId id="261" r:id="rId4"/>
    <p:sldId id="276" r:id="rId5"/>
    <p:sldId id="271" r:id="rId6"/>
    <p:sldId id="272" r:id="rId7"/>
    <p:sldId id="259" r:id="rId8"/>
    <p:sldId id="266" r:id="rId9"/>
    <p:sldId id="273" r:id="rId10"/>
    <p:sldId id="274" r:id="rId11"/>
    <p:sldId id="268" r:id="rId12"/>
    <p:sldId id="269" r:id="rId13"/>
    <p:sldId id="260" r:id="rId14"/>
    <p:sldId id="275" r:id="rId15"/>
    <p:sldId id="264" r:id="rId16"/>
    <p:sldId id="265" r:id="rId17"/>
    <p:sldId id="267" r:id="rId18"/>
    <p:sldId id="262" r:id="rId19"/>
    <p:sldId id="263" r:id="rId20"/>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531"/>
    <p:restoredTop sz="86395"/>
  </p:normalViewPr>
  <p:slideViewPr>
    <p:cSldViewPr snapToGrid="0" snapToObjects="1">
      <p:cViewPr varScale="1">
        <p:scale>
          <a:sx n="130" d="100"/>
          <a:sy n="130" d="100"/>
        </p:scale>
        <p:origin x="424" y="176"/>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2019/2/17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回通過するのにかかる最小時間について検証を行う。交差点の使用権の取得方法は前節と同仕様の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本研究では，時間オートマトンによる時間制約検証が行えるモデル検査ツール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a:p>
            <a:pPr lvl="1"/>
            <a:r>
              <a:rPr lang="ja-JP" altLang="en-US" sz="2000">
                <a:latin typeface="+mn-ea"/>
              </a:rPr>
              <a:t>時間制約問題を扱える</a:t>
            </a:r>
          </a:p>
          <a:p>
            <a:pPr lvl="1"/>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r>
              <a:rPr lang="ja-JP" altLang="en-US" sz="2000">
                <a:latin typeface="+mn-ea"/>
              </a:rPr>
              <a:t>検証と</a:t>
            </a:r>
            <a:r>
              <a:rPr lang="en" altLang="ja-JP" sz="2000" dirty="0">
                <a:latin typeface="+mn-ea"/>
              </a:rPr>
              <a:t>GUI</a:t>
            </a:r>
            <a:r>
              <a:rPr lang="ja-JP" altLang="en-US" sz="2000">
                <a:latin typeface="+mn-ea"/>
              </a:rPr>
              <a:t>による反例トレース</a:t>
            </a:r>
          </a:p>
          <a:p>
            <a:pPr lvl="1"/>
            <a:r>
              <a:rPr lang="ja-JP" altLang="en-US" sz="2000">
                <a:latin typeface="+mn-ea"/>
              </a:rPr>
              <a:t>最短時間で違反状態に到達する反例の出力</a:t>
            </a:r>
            <a:endParaRPr lang="en-US" altLang="ja-JP" sz="1200" dirty="0">
              <a:latin typeface="+mn-ea"/>
              <a:ea typeface="+mn-ea"/>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地図絵こっち</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b="0" i="0"/>
            </a:lvl1pPr>
          </a:lstStyle>
          <a:p>
            <a:fld id="{F423AEFF-038D-7E4B-A33D-D6E0F4286BE0}" type="datetime1">
              <a:rPr lang="ja-JP" altLang="en-US" smtClean="0"/>
              <a:t>2019/2/17</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500E77A8-C8B5-1A45-9207-747A9BFCF312}" type="datetime1">
              <a:rPr lang="ja-JP" altLang="en-US" smtClean="0"/>
              <a:t>2019/2/17</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463BDD7A-038D-5046-91E2-11C3298DD6AD}" type="datetime1">
              <a:rPr lang="ja-JP" altLang="en-US" smtClean="0"/>
              <a:t>2019/2/17</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EF10F931-512B-E249-B2BA-36E48E8EF00F}" type="datetime1">
              <a:rPr lang="ja-JP" altLang="en-US" smtClean="0"/>
              <a:t>2019/2/17</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70C4335E-ECA9-9449-890F-301582D8AA4C}" type="datetime1">
              <a:rPr lang="ja-JP" altLang="en-US" smtClean="0"/>
              <a:t>2019/2/17</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8C9D2D5E-1580-BF4C-93ED-D18D938F47D1}" type="datetime1">
              <a:rPr lang="ja-JP" altLang="en-US" smtClean="0"/>
              <a:t>2019/2/17</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fld id="{FF04A292-93B9-EF42-8A27-CD47C08202A1}" type="datetime1">
              <a:rPr lang="ja-JP" altLang="en-US" smtClean="0"/>
              <a:t>2019/2/17</a:t>
            </a:fld>
            <a:endParaRPr lang="ja-JP" altLang="en-US"/>
          </a:p>
        </p:txBody>
      </p:sp>
      <p:sp>
        <p:nvSpPr>
          <p:cNvPr id="8" name="Footer Placeholder 7"/>
          <p:cNvSpPr>
            <a:spLocks noGrp="1"/>
          </p:cNvSpPr>
          <p:nvPr>
            <p:ph type="ftr" sz="quarter" idx="11"/>
          </p:nvPr>
        </p:nvSpPr>
        <p:spPr/>
        <p:txBody>
          <a:bodyPr/>
          <a:lstStyle>
            <a:lvl1pPr>
              <a:defRPr b="0" i="0"/>
            </a:lvl1pPr>
          </a:lstStyle>
          <a:p>
            <a:endParaRPr lang="ja-JP" altLang="en-US"/>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fld id="{97A5EAF0-92A4-164A-830A-D46405B5E5E2}" type="datetime1">
              <a:rPr lang="ja-JP" altLang="en-US" smtClean="0"/>
              <a:t>2019/2/17</a:t>
            </a:fld>
            <a:endParaRPr lang="ja-JP" altLang="en-US"/>
          </a:p>
        </p:txBody>
      </p:sp>
      <p:sp>
        <p:nvSpPr>
          <p:cNvPr id="4" name="Footer Placeholder 3"/>
          <p:cNvSpPr>
            <a:spLocks noGrp="1"/>
          </p:cNvSpPr>
          <p:nvPr>
            <p:ph type="ftr" sz="quarter" idx="11"/>
          </p:nvPr>
        </p:nvSpPr>
        <p:spPr/>
        <p:txBody>
          <a:bodyPr/>
          <a:lstStyle>
            <a:lvl1pPr>
              <a:defRPr b="0" i="0"/>
            </a:lvl1pPr>
          </a:lstStyle>
          <a:p>
            <a:endParaRPr lang="ja-JP" altLang="en-US"/>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fld id="{D991F83F-92E4-9146-911B-9E3612D8ECFA}" type="datetime1">
              <a:rPr lang="ja-JP" altLang="en-US" smtClean="0"/>
              <a:t>2019/2/17</a:t>
            </a:fld>
            <a:endParaRPr lang="ja-JP" altLang="en-US"/>
          </a:p>
        </p:txBody>
      </p:sp>
      <p:sp>
        <p:nvSpPr>
          <p:cNvPr id="3" name="Footer Placeholder 2"/>
          <p:cNvSpPr>
            <a:spLocks noGrp="1"/>
          </p:cNvSpPr>
          <p:nvPr>
            <p:ph type="ftr" sz="quarter" idx="11"/>
          </p:nvPr>
        </p:nvSpPr>
        <p:spPr/>
        <p:txBody>
          <a:bodyPr/>
          <a:lstStyle>
            <a:lvl1pPr>
              <a:defRPr b="0" i="0"/>
            </a:lvl1pPr>
          </a:lstStyle>
          <a:p>
            <a:endParaRPr lang="ja-JP" altLang="en-US"/>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64845BB9-2B57-8742-9916-3FF743222873}" type="datetime1">
              <a:rPr lang="ja-JP" altLang="en-US" smtClean="0"/>
              <a:t>2019/2/17</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75D2DBCF-6D3F-B547-9370-420433E9BB8A}" type="datetime1">
              <a:rPr lang="ja-JP" altLang="en-US" smtClean="0"/>
              <a:t>2019/2/17</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fld id="{F043A63F-E10A-1543-B916-484CCAA4F655}" type="datetime1">
              <a:rPr lang="ja-JP" altLang="en-US" smtClean="0"/>
              <a:t>2019/2/17</a:t>
            </a:fld>
            <a:endParaRPr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endParaRPr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en" altLang="ja-JP" sz="3600" dirty="0">
                <a:latin typeface="+mj-ea"/>
                <a:ea typeface="+mj-ea"/>
              </a:rPr>
              <a:t>UPPAAL</a:t>
            </a:r>
            <a:r>
              <a:rPr lang="ja-JP" altLang="en-US" sz="3600">
                <a:latin typeface="+mj-ea"/>
                <a:ea typeface="+mj-ea"/>
              </a:rPr>
              <a:t>を用いた自動運転車の</a:t>
            </a:r>
            <a:br>
              <a:rPr lang="en-US" altLang="ja-JP" sz="3600" dirty="0">
                <a:latin typeface="+mj-ea"/>
                <a:ea typeface="+mj-ea"/>
              </a:rPr>
            </a:br>
            <a:r>
              <a:rPr lang="ja-JP" altLang="en-US" sz="3600">
                <a:latin typeface="+mj-ea"/>
                <a:ea typeface="+mj-ea"/>
              </a:rPr>
              <a:t>群制御アルゴリズムのモデル化と検証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a:t>電子・情報工学科</a:t>
            </a:r>
            <a:endParaRPr lang="en-US" altLang="ja-JP" dirty="0"/>
          </a:p>
          <a:p>
            <a:pPr algn="r"/>
            <a:r>
              <a:rPr kumimoji="1" lang="ja-JP" altLang="en-US"/>
              <a:t>中村研究室</a:t>
            </a:r>
            <a:endParaRPr kumimoji="1" lang="en-US" altLang="ja-JP" dirty="0"/>
          </a:p>
          <a:p>
            <a:pPr algn="r"/>
            <a:r>
              <a:rPr lang="ja-JP" altLang="en-US"/>
              <a:t>佐原優衣</a:t>
            </a:r>
            <a:endParaRPr kumimoji="1"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25625"/>
            <a:ext cx="4618350" cy="4456303"/>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spTree>
    <p:extLst>
      <p:ext uri="{BB962C8B-B14F-4D97-AF65-F5344CB8AC3E}">
        <p14:creationId xmlns:p14="http://schemas.microsoft.com/office/powerpoint/2010/main" val="1657861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Tree>
    <p:extLst>
      <p:ext uri="{BB962C8B-B14F-4D97-AF65-F5344CB8AC3E}">
        <p14:creationId xmlns:p14="http://schemas.microsoft.com/office/powerpoint/2010/main" val="412052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Tree>
    <p:extLst>
      <p:ext uri="{BB962C8B-B14F-4D97-AF65-F5344CB8AC3E}">
        <p14:creationId xmlns:p14="http://schemas.microsoft.com/office/powerpoint/2010/main" val="3076889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37202"/>
            <a:ext cx="3129514" cy="2176190"/>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ns.finish</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sn.finish</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ws.finish</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ns.finish</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sn.finish</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Tree>
    <p:extLst>
      <p:ext uri="{BB962C8B-B14F-4D97-AF65-F5344CB8AC3E}">
        <p14:creationId xmlns:p14="http://schemas.microsoft.com/office/powerpoint/2010/main" val="823686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Tree>
    <p:extLst>
      <p:ext uri="{BB962C8B-B14F-4D97-AF65-F5344CB8AC3E}">
        <p14:creationId xmlns:p14="http://schemas.microsoft.com/office/powerpoint/2010/main" val="4232949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Tree>
    <p:extLst>
      <p:ext uri="{BB962C8B-B14F-4D97-AF65-F5344CB8AC3E}">
        <p14:creationId xmlns:p14="http://schemas.microsoft.com/office/powerpoint/2010/main" val="2610993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Tree>
    <p:extLst>
      <p:ext uri="{BB962C8B-B14F-4D97-AF65-F5344CB8AC3E}">
        <p14:creationId xmlns:p14="http://schemas.microsoft.com/office/powerpoint/2010/main" val="3501965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Tree>
    <p:extLst>
      <p:ext uri="{BB962C8B-B14F-4D97-AF65-F5344CB8AC3E}">
        <p14:creationId xmlns:p14="http://schemas.microsoft.com/office/powerpoint/2010/main" val="2999030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Tree>
    <p:extLst>
      <p:ext uri="{BB962C8B-B14F-4D97-AF65-F5344CB8AC3E}">
        <p14:creationId xmlns:p14="http://schemas.microsoft.com/office/powerpoint/2010/main" val="3806976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Tree>
    <p:extLst>
      <p:ext uri="{BB962C8B-B14F-4D97-AF65-F5344CB8AC3E}">
        <p14:creationId xmlns:p14="http://schemas.microsoft.com/office/powerpoint/2010/main" val="166115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646295" y="2856670"/>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73255" y="6343049"/>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49" y="1414914"/>
            <a:ext cx="7886701" cy="20005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自動運転技術の急速な発達</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a:p>
            <a:pPr marL="285750" indent="-285750">
              <a:lnSpc>
                <a:spcPct val="150000"/>
              </a:lnSpc>
              <a:buFont typeface="Arial" panose="020B0604020202020204" pitchFamily="34" charset="0"/>
              <a:buChar char="•"/>
            </a:pPr>
            <a:endParaRPr kumimoji="1" lang="ja-JP" altLang="en-US" sz="2400">
              <a:latin typeface="+mn-ea"/>
            </a:endParaRP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Tree>
    <p:extLst>
      <p:ext uri="{BB962C8B-B14F-4D97-AF65-F5344CB8AC3E}">
        <p14:creationId xmlns:p14="http://schemas.microsoft.com/office/powerpoint/2010/main" val="2428018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自動運転車で構成された都市空間における多量の車両</a:t>
            </a:r>
          </a:p>
          <a:p>
            <a:pPr>
              <a:lnSpc>
                <a:spcPct val="150000"/>
              </a:lnSpc>
            </a:pPr>
            <a:r>
              <a:rPr lang="ja-JP" altLang="en-US" sz="2400">
                <a:latin typeface="+mn-ea"/>
                <a:ea typeface="+mn-ea"/>
              </a:rPr>
              <a:t>渋滞やデッドロックの発生</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効率的な自動運転車群アルゴリズムの必要性</a:t>
            </a:r>
          </a:p>
          <a:p>
            <a:pPr>
              <a:lnSpc>
                <a:spcPct val="150000"/>
              </a:lnSpc>
            </a:pPr>
            <a:endParaRPr kumimoji="1" lang="en-US" altLang="ja-JP" sz="2400" dirty="0">
              <a:latin typeface="+mn-ea"/>
              <a:ea typeface="+mn-ea"/>
            </a:endParaRPr>
          </a:p>
        </p:txBody>
      </p:sp>
      <p:pic>
        <p:nvPicPr>
          <p:cNvPr id="6" name="図 5">
            <a:extLst>
              <a:ext uri="{FF2B5EF4-FFF2-40B4-BE49-F238E27FC236}">
                <a16:creationId xmlns:a16="http://schemas.microsoft.com/office/drawing/2014/main" id="{4348900B-699A-0C40-B1C7-511356BA29BE}"/>
              </a:ext>
            </a:extLst>
          </p:cNvPr>
          <p:cNvPicPr>
            <a:picLocks noChangeAspect="1"/>
          </p:cNvPicPr>
          <p:nvPr/>
        </p:nvPicPr>
        <p:blipFill>
          <a:blip r:embed="rId3"/>
          <a:stretch>
            <a:fillRect/>
          </a:stretch>
        </p:blipFill>
        <p:spPr>
          <a:xfrm>
            <a:off x="628650" y="4273799"/>
            <a:ext cx="3056346" cy="2271100"/>
          </a:xfrm>
          <a:prstGeom prst="rect">
            <a:avLst/>
          </a:prstGeom>
        </p:spPr>
      </p:pic>
      <p:sp>
        <p:nvSpPr>
          <p:cNvPr id="7" name="テキスト ボックス 6">
            <a:extLst>
              <a:ext uri="{FF2B5EF4-FFF2-40B4-BE49-F238E27FC236}">
                <a16:creationId xmlns:a16="http://schemas.microsoft.com/office/drawing/2014/main" id="{205A6045-FDF8-6C4C-98A8-37AE741B961D}"/>
              </a:ext>
            </a:extLst>
          </p:cNvPr>
          <p:cNvSpPr txBox="1"/>
          <p:nvPr/>
        </p:nvSpPr>
        <p:spPr>
          <a:xfrm>
            <a:off x="3684996" y="6175567"/>
            <a:ext cx="3230880" cy="369332"/>
          </a:xfrm>
          <a:prstGeom prst="rect">
            <a:avLst/>
          </a:prstGeom>
          <a:noFill/>
        </p:spPr>
        <p:txBody>
          <a:bodyPr wrap="square" rtlCol="0">
            <a:spAutoFit/>
          </a:bodyPr>
          <a:lstStyle/>
          <a:p>
            <a:r>
              <a:rPr kumimoji="1" lang="ja-JP" altLang="en-US"/>
              <a:t>出典：</a:t>
            </a:r>
            <a:r>
              <a:rPr lang="en-US" altLang="ja-JP" dirty="0">
                <a:latin typeface="Segoe UI Symbol" panose="020B0502040204020203" pitchFamily="34" charset="0"/>
                <a:ea typeface="Segoe UI Symbol" panose="020B0502040204020203" pitchFamily="34" charset="0"/>
              </a:rPr>
              <a:t>Masdar</a:t>
            </a:r>
            <a:r>
              <a:rPr lang="ja-JP" altLang="en-US">
                <a:latin typeface="Meiryo" panose="020B0604030504040204" pitchFamily="34" charset="-128"/>
                <a:ea typeface="Meiryo" panose="020B0604030504040204" pitchFamily="34" charset="-128"/>
              </a:rPr>
              <a:t>社</a:t>
            </a:r>
            <a:endParaRPr kumimoji="1" lang="ja-JP" altLang="en-US">
              <a:latin typeface="Meiryo" panose="020B0604030504040204" pitchFamily="34" charset="-128"/>
              <a:ea typeface="Meiryo" panose="020B0604030504040204" pitchFamily="34" charset="-128"/>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p:txBody>
          <a:bodyPr>
            <a:normAutofit/>
          </a:bodyPr>
          <a:lstStyle/>
          <a:p>
            <a:pPr>
              <a:lnSpc>
                <a:spcPct val="150000"/>
              </a:lnSpc>
            </a:pPr>
            <a:r>
              <a:rPr lang="ja-JP" altLang="en-US" sz="2400"/>
              <a:t>自動運転車群制御アルゴリズムのモデル化</a:t>
            </a:r>
          </a:p>
          <a:p>
            <a:pPr>
              <a:lnSpc>
                <a:spcPct val="150000"/>
              </a:lnSpc>
            </a:pPr>
            <a:r>
              <a:rPr lang="ja-JP" altLang="en-US" sz="2400"/>
              <a:t>モデルの性質のモデル検査技術による検証手法の提案</a:t>
            </a:r>
          </a:p>
          <a:p>
            <a:pPr>
              <a:lnSpc>
                <a:spcPct val="150000"/>
              </a:lnSpc>
            </a:pPr>
            <a:endParaRPr kumimoji="1" lang="ja-JP" altLang="en-US" sz="2400"/>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pic>
        <p:nvPicPr>
          <p:cNvPr id="5" name="コンテンツ プレースホルダー 4">
            <a:extLst>
              <a:ext uri="{FF2B5EF4-FFF2-40B4-BE49-F238E27FC236}">
                <a16:creationId xmlns:a16="http://schemas.microsoft.com/office/drawing/2014/main" id="{B932E832-E11E-8045-B660-6BF3DF8E1620}"/>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6" name="テキスト ボックス 5">
            <a:extLst>
              <a:ext uri="{FF2B5EF4-FFF2-40B4-BE49-F238E27FC236}">
                <a16:creationId xmlns:a16="http://schemas.microsoft.com/office/drawing/2014/main" id="{AEC51970-92CD-2B40-A3CC-E959A4FBC454}"/>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4895851"/>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a:p>
            <a:pPr>
              <a:lnSpc>
                <a:spcPct val="150000"/>
              </a:lnSpc>
            </a:pPr>
            <a:r>
              <a:rPr lang="ja-JP" altLang="en-US" sz="2400">
                <a:latin typeface="+mn-ea"/>
                <a:ea typeface="+mn-ea"/>
              </a:rPr>
              <a:t>時間オートマトンによる時間制約検証</a:t>
            </a:r>
            <a:endParaRPr lang="en-US" altLang="ja-JP" sz="2400" dirty="0">
              <a:latin typeface="+mn-ea"/>
              <a:ea typeface="+mn-ea"/>
            </a:endParaRPr>
          </a:p>
          <a:p>
            <a:pPr>
              <a:lnSpc>
                <a:spcPct val="150000"/>
              </a:lnSpc>
            </a:pPr>
            <a:r>
              <a:rPr lang="ja-JP" altLang="en-US" sz="2400">
                <a:latin typeface="+mn-ea"/>
                <a:ea typeface="+mn-ea"/>
              </a:rPr>
              <a:t>モデル検査ツール</a:t>
            </a:r>
            <a:r>
              <a:rPr lang="en" altLang="ja-JP" sz="2400" dirty="0">
                <a:latin typeface="+mn-ea"/>
                <a:ea typeface="+mn-ea"/>
              </a:rPr>
              <a:t>UPPAAL</a:t>
            </a:r>
            <a:endParaRPr lang="en-US" altLang="ja-JP" sz="2400" dirty="0">
              <a:latin typeface="+mn-ea"/>
              <a:ea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sz="240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交差点モデルの作成</a:t>
            </a:r>
            <a:endParaRPr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2271466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lstStyle/>
          <a:p>
            <a:r>
              <a:rPr lang="ja-JP" altLang="en-US"/>
              <a:t>交差点通過時の車両モデル</a:t>
            </a:r>
            <a:endParaRPr kumimoji="1" lang="ja-JP" altLang="en-US"/>
          </a:p>
        </p:txBody>
      </p:sp>
      <p:pic>
        <p:nvPicPr>
          <p:cNvPr id="5" name="コンテンツ プレースホルダー 4">
            <a:extLst>
              <a:ext uri="{FF2B5EF4-FFF2-40B4-BE49-F238E27FC236}">
                <a16:creationId xmlns:a16="http://schemas.microsoft.com/office/drawing/2014/main" id="{7C3A4C57-B361-624B-AC94-AB35D87C4338}"/>
              </a:ext>
            </a:extLst>
          </p:cNvPr>
          <p:cNvPicPr>
            <a:picLocks noGrp="1" noChangeAspect="1"/>
          </p:cNvPicPr>
          <p:nvPr>
            <p:ph idx="1"/>
          </p:nvPr>
        </p:nvPicPr>
        <p:blipFill>
          <a:blip r:embed="rId3"/>
          <a:stretch>
            <a:fillRect/>
          </a:stretch>
        </p:blipFill>
        <p:spPr>
          <a:xfrm>
            <a:off x="4567874" y="3615134"/>
            <a:ext cx="4317245" cy="2876713"/>
          </a:xfrm>
        </p:spPr>
      </p:pic>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4"/>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4389203" y="2993890"/>
            <a:ext cx="4563293"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err="1"/>
              <a:t>CarCouse</a:t>
            </a:r>
            <a:r>
              <a:rPr lang="en-US" altLang="ja-JP" dirty="0"/>
              <a:t>(</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,const </a:t>
            </a:r>
            <a:r>
              <a:rPr kumimoji="1" lang="en-US" altLang="ja-JP" dirty="0" err="1"/>
              <a:t>int</a:t>
            </a:r>
            <a:r>
              <a:rPr kumimoji="1" lang="en-US" altLang="ja-JP" dirty="0"/>
              <a:t> </a:t>
            </a:r>
            <a:r>
              <a:rPr kumimoji="1" lang="en-US" altLang="ja-JP" dirty="0">
                <a:solidFill>
                  <a:srgbClr val="FF0000"/>
                </a:solidFill>
              </a:rPr>
              <a:t>use</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Tree>
    <p:extLst>
      <p:ext uri="{BB962C8B-B14F-4D97-AF65-F5344CB8AC3E}">
        <p14:creationId xmlns:p14="http://schemas.microsoft.com/office/powerpoint/2010/main" val="1652722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lstStyle/>
          <a:p>
            <a:r>
              <a:rPr lang="ja-JP" altLang="en-US"/>
              <a:t>交差点モデル</a:t>
            </a:r>
            <a:endParaRPr kumimoji="1" lang="ja-JP" altLang="en-US"/>
          </a:p>
        </p:txBody>
      </p:sp>
      <p:pic>
        <p:nvPicPr>
          <p:cNvPr id="7" name="図 6">
            <a:extLst>
              <a:ext uri="{FF2B5EF4-FFF2-40B4-BE49-F238E27FC236}">
                <a16:creationId xmlns:a16="http://schemas.microsoft.com/office/drawing/2014/main" id="{ADF12B06-7D14-5543-BB2C-05A977EF0385}"/>
              </a:ext>
            </a:extLst>
          </p:cNvPr>
          <p:cNvPicPr>
            <a:picLocks noChangeAspect="1"/>
          </p:cNvPicPr>
          <p:nvPr/>
        </p:nvPicPr>
        <p:blipFill rotWithShape="1">
          <a:blip r:embed="rId3"/>
          <a:srcRect l="25885" t="11995" r="19601"/>
          <a:stretch/>
        </p:blipFill>
        <p:spPr>
          <a:xfrm>
            <a:off x="4574178" y="3049101"/>
            <a:ext cx="3941172" cy="3195266"/>
          </a:xfrm>
          <a:prstGeom prst="rect">
            <a:avLst/>
          </a:prstGeom>
        </p:spPr>
      </p:pic>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4"/>
          <a:stretch>
            <a:fillRect/>
          </a:stretch>
        </p:blipFill>
        <p:spPr>
          <a:xfrm>
            <a:off x="279682" y="3049101"/>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spTree>
    <p:extLst>
      <p:ext uri="{BB962C8B-B14F-4D97-AF65-F5344CB8AC3E}">
        <p14:creationId xmlns:p14="http://schemas.microsoft.com/office/powerpoint/2010/main" val="220698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pic>
        <p:nvPicPr>
          <p:cNvPr id="5" name="図 4">
            <a:extLst>
              <a:ext uri="{FF2B5EF4-FFF2-40B4-BE49-F238E27FC236}">
                <a16:creationId xmlns:a16="http://schemas.microsoft.com/office/drawing/2014/main" id="{705CC9FD-866E-9A45-9658-19E8D7096D59}"/>
              </a:ext>
            </a:extLst>
          </p:cNvPr>
          <p:cNvPicPr>
            <a:picLocks noChangeAspect="1"/>
          </p:cNvPicPr>
          <p:nvPr/>
        </p:nvPicPr>
        <p:blipFill rotWithShape="1">
          <a:blip r:embed="rId3"/>
          <a:srcRect b="19251"/>
          <a:stretch/>
        </p:blipFill>
        <p:spPr>
          <a:xfrm>
            <a:off x="4572000" y="1825625"/>
            <a:ext cx="4536474" cy="4351338"/>
          </a:xfrm>
          <a:prstGeom prst="rect">
            <a:avLst/>
          </a:prstGeom>
        </p:spPr>
      </p:pic>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spTree>
    <p:extLst>
      <p:ext uri="{BB962C8B-B14F-4D97-AF65-F5344CB8AC3E}">
        <p14:creationId xmlns:p14="http://schemas.microsoft.com/office/powerpoint/2010/main" val="73923632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1172</TotalTime>
  <Words>1922</Words>
  <Application>Microsoft Macintosh PowerPoint</Application>
  <PresentationFormat>画面に合わせる (4:3)</PresentationFormat>
  <Paragraphs>162</Paragraphs>
  <Slides>19</Slides>
  <Notes>19</Notes>
  <HiddenSlides>5</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19</vt:i4>
      </vt:variant>
    </vt:vector>
  </HeadingPairs>
  <TitlesOfParts>
    <vt:vector size="28" baseType="lpstr">
      <vt:lpstr>Arial Regular</vt:lpstr>
      <vt:lpstr>メイリオ</vt:lpstr>
      <vt:lpstr>メイリオ</vt:lpstr>
      <vt:lpstr>游ゴシック</vt:lpstr>
      <vt:lpstr>Arial</vt:lpstr>
      <vt:lpstr>Century Gothic</vt:lpstr>
      <vt:lpstr>Courier New</vt:lpstr>
      <vt:lpstr>Segoe UI Symbol</vt:lpstr>
      <vt:lpstr>Office テーマ</vt:lpstr>
      <vt:lpstr>UPPAALを用いた自動運転車の 群制御アルゴリズムのモデル化と検証</vt:lpstr>
      <vt:lpstr>研究背景</vt:lpstr>
      <vt:lpstr>研究背景</vt:lpstr>
      <vt:lpstr>目的</vt:lpstr>
      <vt:lpstr>モデル検査</vt:lpstr>
      <vt:lpstr>本研究のアプローチ</vt:lpstr>
      <vt:lpstr>交差点通過時の車両モデル</vt:lpstr>
      <vt:lpstr>交差点モデル</vt:lpstr>
      <vt:lpstr>シミュレーション(1/2)</vt:lpstr>
      <vt:lpstr>シミュレーション(2/2)</vt:lpstr>
      <vt:lpstr>検証</vt:lpstr>
      <vt:lpstr>デッドロック検証</vt:lpstr>
      <vt:lpstr>最小時間の検証</vt:lpstr>
      <vt:lpstr>まとめと今後の課題</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75</cp:revision>
  <cp:lastPrinted>2019-02-17T14:18:00Z</cp:lastPrinted>
  <dcterms:created xsi:type="dcterms:W3CDTF">2019-02-12T08:19:39Z</dcterms:created>
  <dcterms:modified xsi:type="dcterms:W3CDTF">2019-02-17T14:22:05Z</dcterms:modified>
</cp:coreProperties>
</file>

<file path=docProps/thumbnail.jpeg>
</file>